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1"/>
  </p:notesMasterIdLst>
  <p:sldIdLst>
    <p:sldId id="296" r:id="rId2"/>
    <p:sldId id="284" r:id="rId3"/>
    <p:sldId id="285" r:id="rId4"/>
    <p:sldId id="286" r:id="rId5"/>
    <p:sldId id="287" r:id="rId6"/>
    <p:sldId id="288" r:id="rId7"/>
    <p:sldId id="289" r:id="rId8"/>
    <p:sldId id="290" r:id="rId9"/>
    <p:sldId id="291" r:id="rId10"/>
    <p:sldId id="256" r:id="rId11"/>
    <p:sldId id="258" r:id="rId12"/>
    <p:sldId id="294" r:id="rId13"/>
    <p:sldId id="283" r:id="rId14"/>
    <p:sldId id="292" r:id="rId15"/>
    <p:sldId id="293" r:id="rId16"/>
    <p:sldId id="265" r:id="rId17"/>
    <p:sldId id="278" r:id="rId18"/>
    <p:sldId id="275" r:id="rId19"/>
    <p:sldId id="279" r:id="rId20"/>
    <p:sldId id="259" r:id="rId21"/>
    <p:sldId id="260" r:id="rId22"/>
    <p:sldId id="266" r:id="rId23"/>
    <p:sldId id="280" r:id="rId24"/>
    <p:sldId id="267" r:id="rId25"/>
    <p:sldId id="268" r:id="rId26"/>
    <p:sldId id="263" r:id="rId27"/>
    <p:sldId id="274" r:id="rId28"/>
    <p:sldId id="273" r:id="rId29"/>
    <p:sldId id="295" r:id="rId30"/>
  </p:sldIdLst>
  <p:sldSz cx="9144000" cy="6858000" type="screen4x3"/>
  <p:notesSz cx="6858000" cy="9144000"/>
  <p:custDataLst>
    <p:tags r:id="rId32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22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5DA284-AA7C-44D0-887B-691078F7C9DF}" type="datetimeFigureOut">
              <a:rPr lang="en-AU" smtClean="0"/>
              <a:pPr/>
              <a:t>28/07/2012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993D40-5387-455B-8B3C-8045688B3391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xmlns="" val="2744858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993D40-5387-455B-8B3C-8045688B3391}" type="slidenum">
              <a:rPr lang="en-AU" smtClean="0"/>
              <a:pPr/>
              <a:t>22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xmlns="" val="10327634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95411-3B00-49C5-8684-E2E2AF8F49EA}" type="datetimeFigureOut">
              <a:rPr lang="en-AU" smtClean="0"/>
              <a:pPr/>
              <a:t>28/07/2012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EEC8D-056B-4C9E-80B9-34E24370F910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xmlns="" val="38569576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95411-3B00-49C5-8684-E2E2AF8F49EA}" type="datetimeFigureOut">
              <a:rPr lang="en-AU" smtClean="0"/>
              <a:pPr/>
              <a:t>28/07/2012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EEC8D-056B-4C9E-80B9-34E24370F910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xmlns="" val="1174885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95411-3B00-49C5-8684-E2E2AF8F49EA}" type="datetimeFigureOut">
              <a:rPr lang="en-AU" smtClean="0"/>
              <a:pPr/>
              <a:t>28/07/2012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EEC8D-056B-4C9E-80B9-34E24370F910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xmlns="" val="903476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95411-3B00-49C5-8684-E2E2AF8F49EA}" type="datetimeFigureOut">
              <a:rPr lang="en-AU" smtClean="0"/>
              <a:pPr/>
              <a:t>28/07/2012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EEC8D-056B-4C9E-80B9-34E24370F910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xmlns="" val="21058360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95411-3B00-49C5-8684-E2E2AF8F49EA}" type="datetimeFigureOut">
              <a:rPr lang="en-AU" smtClean="0"/>
              <a:pPr/>
              <a:t>28/07/2012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EEC8D-056B-4C9E-80B9-34E24370F910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xmlns="" val="33769731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95411-3B00-49C5-8684-E2E2AF8F49EA}" type="datetimeFigureOut">
              <a:rPr lang="en-AU" smtClean="0"/>
              <a:pPr/>
              <a:t>28/07/2012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EEC8D-056B-4C9E-80B9-34E24370F910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xmlns="" val="16983398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95411-3B00-49C5-8684-E2E2AF8F49EA}" type="datetimeFigureOut">
              <a:rPr lang="en-AU" smtClean="0"/>
              <a:pPr/>
              <a:t>28/07/2012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EEC8D-056B-4C9E-80B9-34E24370F910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xmlns="" val="16081573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95411-3B00-49C5-8684-E2E2AF8F49EA}" type="datetimeFigureOut">
              <a:rPr lang="en-AU" smtClean="0"/>
              <a:pPr/>
              <a:t>28/07/2012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EEC8D-056B-4C9E-80B9-34E24370F910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xmlns="" val="16085761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95411-3B00-49C5-8684-E2E2AF8F49EA}" type="datetimeFigureOut">
              <a:rPr lang="en-AU" smtClean="0"/>
              <a:pPr/>
              <a:t>28/07/2012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EEC8D-056B-4C9E-80B9-34E24370F910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xmlns="" val="9259650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95411-3B00-49C5-8684-E2E2AF8F49EA}" type="datetimeFigureOut">
              <a:rPr lang="en-AU" smtClean="0"/>
              <a:pPr/>
              <a:t>28/07/2012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EEC8D-056B-4C9E-80B9-34E24370F910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xmlns="" val="9451361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95411-3B00-49C5-8684-E2E2AF8F49EA}" type="datetimeFigureOut">
              <a:rPr lang="en-AU" smtClean="0"/>
              <a:pPr/>
              <a:t>28/07/2012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EEC8D-056B-4C9E-80B9-34E24370F910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xmlns="" val="32308375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F95411-3B00-49C5-8684-E2E2AF8F49EA}" type="datetimeFigureOut">
              <a:rPr lang="en-AU" smtClean="0"/>
              <a:pPr/>
              <a:t>28/07/2012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0EEC8D-056B-4C9E-80B9-34E24370F910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xmlns="" val="21484286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5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http://eg.viatech.com/eg/images/initiatives/empowered/pc3500_mainboard.jpg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ICTSUS6233A Integrate sustainability in ICT planning and design projects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en-US" dirty="0" err="1" smtClean="0"/>
              <a:t>analyse</a:t>
            </a:r>
            <a:r>
              <a:rPr lang="en-US" dirty="0" smtClean="0"/>
              <a:t> energy audit data on enterprise resource consumption</a:t>
            </a:r>
          </a:p>
          <a:p>
            <a:pPr lvl="0"/>
            <a:r>
              <a:rPr lang="en-US" dirty="0" smtClean="0"/>
              <a:t>plan and integrate sustainability into ICT projects by devising strategies to conserve resources</a:t>
            </a:r>
          </a:p>
          <a:p>
            <a:pPr lvl="0"/>
            <a:r>
              <a:rPr lang="en-US" dirty="0" smtClean="0"/>
              <a:t>develop and monitor policies for review and improvements, benchmarking against industry best practice and attempting new approaches continuously over time.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7200" kern="50" dirty="0" smtClean="0">
                <a:latin typeface="Liberation Serif"/>
                <a:ea typeface="WenQuanYi Micro Hei"/>
                <a:cs typeface="Lohit Hindi"/>
              </a:rPr>
              <a:t>Digital </a:t>
            </a:r>
            <a:r>
              <a:rPr lang="en-US" sz="7200" kern="50" dirty="0">
                <a:latin typeface="Liberation Serif"/>
                <a:ea typeface="WenQuanYi Micro Hei"/>
                <a:cs typeface="Lohit Hindi"/>
              </a:rPr>
              <a:t>Drover</a:t>
            </a:r>
            <a:r>
              <a:rPr lang="en-AU" kern="50" dirty="0">
                <a:latin typeface="Liberation Serif"/>
                <a:ea typeface="WenQuanYi Micro Hei"/>
                <a:cs typeface="Lohit Hindi"/>
              </a:rPr>
              <a:t/>
            </a:r>
            <a:br>
              <a:rPr lang="en-AU" kern="50" dirty="0">
                <a:latin typeface="Liberation Serif"/>
                <a:ea typeface="WenQuanYi Micro Hei"/>
                <a:cs typeface="Lohit Hindi"/>
              </a:rPr>
            </a:br>
            <a:r>
              <a:rPr lang="en-US" b="1" kern="50" dirty="0">
                <a:latin typeface="Liberation Serif"/>
                <a:ea typeface="WenQuanYi Micro Hei"/>
                <a:cs typeface="Lohit Hindi"/>
              </a:rPr>
              <a:t>for a digital landscape</a:t>
            </a:r>
            <a:r>
              <a:rPr lang="en-AU" kern="50" dirty="0">
                <a:latin typeface="Liberation Serif"/>
                <a:ea typeface="WenQuanYi Micro Hei"/>
                <a:cs typeface="Lohit Hindi"/>
              </a:rPr>
              <a:t/>
            </a:r>
            <a:br>
              <a:rPr lang="en-AU" kern="50" dirty="0">
                <a:latin typeface="Liberation Serif"/>
                <a:ea typeface="WenQuanYi Micro Hei"/>
                <a:cs typeface="Lohit Hindi"/>
              </a:rPr>
            </a:br>
            <a:endParaRPr lang="en-AU" dirty="0">
              <a:solidFill>
                <a:srgbClr val="00B05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	</a:t>
            </a:r>
            <a:endParaRPr lang="en-AU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7544" y="5517231"/>
            <a:ext cx="7920880" cy="1340769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en-AU" sz="4000" dirty="0" smtClean="0"/>
              <a:t>- innovative </a:t>
            </a:r>
            <a:r>
              <a:rPr lang="en-AU" sz="4000" dirty="0"/>
              <a:t>application of technology to create sustainable computer classrooms</a:t>
            </a:r>
            <a:endParaRPr lang="en-AU" sz="2800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quarter" idx="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87624" y="1412776"/>
            <a:ext cx="6131025" cy="4084794"/>
          </a:xfrm>
        </p:spPr>
      </p:pic>
    </p:spTree>
    <p:extLst>
      <p:ext uri="{BB962C8B-B14F-4D97-AF65-F5344CB8AC3E}">
        <p14:creationId xmlns:p14="http://schemas.microsoft.com/office/powerpoint/2010/main" xmlns="" val="2296708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>
                <a:solidFill>
                  <a:srgbClr val="00B050"/>
                </a:solidFill>
              </a:rPr>
              <a:t>Sustainability challenge </a:t>
            </a:r>
            <a:endParaRPr lang="en-AU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AU" dirty="0" smtClean="0"/>
              <a:t>Prototype and Mobile Demonstration </a:t>
            </a:r>
            <a:r>
              <a:rPr lang="en-AU" dirty="0"/>
              <a:t>Systems </a:t>
            </a:r>
            <a:r>
              <a:rPr lang="en-AU" dirty="0" smtClean="0"/>
              <a:t> </a:t>
            </a:r>
            <a:endParaRPr lang="en-AU" dirty="0"/>
          </a:p>
          <a:p>
            <a:r>
              <a:rPr lang="en-AU" dirty="0"/>
              <a:t>	</a:t>
            </a:r>
            <a:r>
              <a:rPr lang="en-AU" dirty="0" smtClean="0"/>
              <a:t>“thin client” networks </a:t>
            </a:r>
            <a:endParaRPr lang="en-AU" dirty="0"/>
          </a:p>
          <a:p>
            <a:r>
              <a:rPr lang="en-AU" dirty="0"/>
              <a:t>	cloud computing </a:t>
            </a:r>
            <a:endParaRPr lang="en-AU" dirty="0" smtClean="0"/>
          </a:p>
          <a:p>
            <a:r>
              <a:rPr lang="en-AU" dirty="0" smtClean="0"/>
              <a:t>      low </a:t>
            </a:r>
            <a:r>
              <a:rPr lang="en-AU" dirty="0"/>
              <a:t>powered computing</a:t>
            </a:r>
          </a:p>
          <a:p>
            <a:r>
              <a:rPr lang="en-AU" dirty="0"/>
              <a:t>	smart grid advanced control</a:t>
            </a:r>
          </a:p>
          <a:p>
            <a:r>
              <a:rPr lang="en-AU" dirty="0"/>
              <a:t>	deep-cycle AGM batteries</a:t>
            </a:r>
          </a:p>
          <a:p>
            <a:r>
              <a:rPr lang="en-AU" dirty="0"/>
              <a:t>	solar generation</a:t>
            </a:r>
          </a:p>
          <a:p>
            <a:r>
              <a:rPr lang="en-AU" dirty="0"/>
              <a:t>	wind generation </a:t>
            </a:r>
          </a:p>
        </p:txBody>
      </p:sp>
    </p:spTree>
    <p:extLst>
      <p:ext uri="{BB962C8B-B14F-4D97-AF65-F5344CB8AC3E}">
        <p14:creationId xmlns:p14="http://schemas.microsoft.com/office/powerpoint/2010/main" xmlns="" val="2498526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Sustainability and IT issues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AU" dirty="0"/>
              <a:t>•	</a:t>
            </a:r>
            <a:r>
              <a:rPr lang="en-AU" dirty="0" smtClean="0"/>
              <a:t>How to produce an energy </a:t>
            </a:r>
            <a:r>
              <a:rPr lang="en-AU" dirty="0"/>
              <a:t>audit</a:t>
            </a:r>
          </a:p>
          <a:p>
            <a:pPr marL="0" indent="0">
              <a:buNone/>
            </a:pPr>
            <a:r>
              <a:rPr lang="en-AU" dirty="0"/>
              <a:t>•	</a:t>
            </a:r>
            <a:r>
              <a:rPr lang="en-AU" dirty="0" smtClean="0"/>
              <a:t>Choosing energy </a:t>
            </a:r>
            <a:r>
              <a:rPr lang="en-AU" dirty="0"/>
              <a:t>efficient hardware</a:t>
            </a:r>
          </a:p>
          <a:p>
            <a:pPr marL="0" indent="0">
              <a:buNone/>
            </a:pPr>
            <a:r>
              <a:rPr lang="en-AU" dirty="0"/>
              <a:t>•	</a:t>
            </a:r>
            <a:r>
              <a:rPr lang="en-AU" dirty="0" smtClean="0"/>
              <a:t>Using power </a:t>
            </a:r>
            <a:r>
              <a:rPr lang="en-AU" dirty="0"/>
              <a:t>management software</a:t>
            </a:r>
          </a:p>
          <a:p>
            <a:pPr marL="0" indent="0">
              <a:buNone/>
            </a:pPr>
            <a:r>
              <a:rPr lang="en-AU" dirty="0"/>
              <a:t>•	</a:t>
            </a:r>
            <a:r>
              <a:rPr lang="en-AU" dirty="0" smtClean="0"/>
              <a:t>Selecting energy </a:t>
            </a:r>
            <a:r>
              <a:rPr lang="en-AU" dirty="0"/>
              <a:t>efficient architecture – </a:t>
            </a:r>
            <a:r>
              <a:rPr lang="en-AU" dirty="0" smtClean="0"/>
              <a:t>	with longer </a:t>
            </a:r>
            <a:r>
              <a:rPr lang="en-AU" dirty="0"/>
              <a:t>life </a:t>
            </a:r>
            <a:r>
              <a:rPr lang="en-AU" dirty="0" smtClean="0"/>
              <a:t>cycle</a:t>
            </a:r>
            <a:r>
              <a:rPr lang="en-AU" dirty="0"/>
              <a:t>, better utility</a:t>
            </a:r>
          </a:p>
          <a:p>
            <a:pPr marL="0" indent="0">
              <a:buNone/>
            </a:pPr>
            <a:r>
              <a:rPr lang="en-AU" dirty="0"/>
              <a:t>•	</a:t>
            </a:r>
            <a:r>
              <a:rPr lang="en-AU" dirty="0" smtClean="0"/>
              <a:t>Using renewable energy</a:t>
            </a:r>
          </a:p>
          <a:p>
            <a:pPr marL="0" lvl="0" indent="0">
              <a:buNone/>
            </a:pPr>
            <a:r>
              <a:rPr lang="en-AU" dirty="0">
                <a:solidFill>
                  <a:prstClr val="black"/>
                </a:solidFill>
              </a:rPr>
              <a:t>•	</a:t>
            </a:r>
            <a:r>
              <a:rPr lang="en-AU" dirty="0" smtClean="0"/>
              <a:t>Reducing e-waste</a:t>
            </a:r>
          </a:p>
          <a:p>
            <a:pPr marL="0" lvl="0" indent="0">
              <a:buNone/>
            </a:pPr>
            <a:r>
              <a:rPr lang="en-AU" dirty="0">
                <a:solidFill>
                  <a:prstClr val="black"/>
                </a:solidFill>
              </a:rPr>
              <a:t>•	</a:t>
            </a:r>
            <a:r>
              <a:rPr lang="en-AU" dirty="0" smtClean="0"/>
              <a:t>Pilot projects</a:t>
            </a:r>
            <a:endParaRPr lang="en-AU" dirty="0"/>
          </a:p>
          <a:p>
            <a:pPr marL="0" indent="0">
              <a:buNone/>
            </a:pP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xmlns="" val="378307520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>
                <a:solidFill>
                  <a:srgbClr val="00B050"/>
                </a:solidFill>
              </a:rPr>
              <a:t>Process</a:t>
            </a:r>
            <a:endParaRPr lang="en-AU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To </a:t>
            </a:r>
            <a:r>
              <a:rPr lang="en-AU" dirty="0"/>
              <a:t>understand the reasons why are we considering Green IT</a:t>
            </a:r>
          </a:p>
          <a:p>
            <a:r>
              <a:rPr lang="en-AU" dirty="0" smtClean="0"/>
              <a:t>To </a:t>
            </a:r>
            <a:r>
              <a:rPr lang="en-AU" dirty="0"/>
              <a:t>carefully assess the prototype and associated issues – not rushing into a solution before the problems are understood.</a:t>
            </a:r>
          </a:p>
          <a:p>
            <a:r>
              <a:rPr lang="en-AU" dirty="0" smtClean="0"/>
              <a:t>To </a:t>
            </a:r>
            <a:r>
              <a:rPr lang="en-AU" dirty="0"/>
              <a:t>get </a:t>
            </a:r>
            <a:r>
              <a:rPr lang="en-AU" dirty="0" smtClean="0"/>
              <a:t>engagement </a:t>
            </a:r>
            <a:r>
              <a:rPr lang="en-AU" dirty="0"/>
              <a:t>from key </a:t>
            </a:r>
            <a:r>
              <a:rPr lang="en-AU" dirty="0" smtClean="0"/>
              <a:t>stakeholders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xmlns="" val="391348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Australia is more vulnerable to climate change than most other OECD nations…</a:t>
            </a:r>
            <a:endParaRPr lang="en-US" dirty="0"/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4136" y="1772817"/>
            <a:ext cx="8914302" cy="50598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...and our emissions are projected to rise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271578"/>
            <a:ext cx="9144000" cy="4586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>
                <a:solidFill>
                  <a:srgbClr val="00B050"/>
                </a:solidFill>
              </a:rPr>
              <a:t>Process</a:t>
            </a:r>
            <a:endParaRPr lang="en-AU" dirty="0">
              <a:solidFill>
                <a:srgbClr val="00B050"/>
              </a:solidFill>
            </a:endParaRPr>
          </a:p>
        </p:txBody>
      </p:sp>
      <p:pic>
        <p:nvPicPr>
          <p:cNvPr id="4" name="Content Placeholder 3" descr="P620069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99659" y="2060848"/>
            <a:ext cx="6396202" cy="4797152"/>
          </a:xfrm>
        </p:spPr>
      </p:pic>
      <p:sp>
        <p:nvSpPr>
          <p:cNvPr id="7" name="TextBox 6"/>
          <p:cNvSpPr txBox="1"/>
          <p:nvPr/>
        </p:nvSpPr>
        <p:spPr>
          <a:xfrm>
            <a:off x="1331640" y="1268760"/>
            <a:ext cx="69127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/>
              <a:t>Blacktown</a:t>
            </a:r>
            <a:r>
              <a:rPr lang="en-US" sz="2400" dirty="0" smtClean="0"/>
              <a:t> students assess and </a:t>
            </a:r>
            <a:r>
              <a:rPr lang="en-US" sz="2400" dirty="0" err="1" smtClean="0"/>
              <a:t>optimise</a:t>
            </a:r>
            <a:r>
              <a:rPr lang="en-US" sz="2400" dirty="0" smtClean="0"/>
              <a:t> the prototype - Android  thin client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xmlns="" val="391348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/>
              <a:t>Mobile Demonstration </a:t>
            </a:r>
            <a:r>
              <a:rPr lang="en-AU" dirty="0" smtClean="0"/>
              <a:t>Systems Team </a:t>
            </a:r>
            <a:endParaRPr lang="en-AU" dirty="0"/>
          </a:p>
        </p:txBody>
      </p:sp>
      <p:pic>
        <p:nvPicPr>
          <p:cNvPr id="2050" name="Picture 2" descr="E:\DCIM\100OLYMP\P619068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51652" y="2276872"/>
            <a:ext cx="6108171" cy="4581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95536" y="1052736"/>
            <a:ext cx="84249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AU" sz="2400" dirty="0" smtClean="0"/>
              <a:t>The prototype is a recycled drovers van and embodies the concepts of adapting to change and clever use of existing infrastructure to create a roving classroom.</a:t>
            </a:r>
          </a:p>
        </p:txBody>
      </p:sp>
    </p:spTree>
    <p:extLst>
      <p:ext uri="{BB962C8B-B14F-4D97-AF65-F5344CB8AC3E}">
        <p14:creationId xmlns:p14="http://schemas.microsoft.com/office/powerpoint/2010/main" xmlns="" val="4192228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>
                <a:solidFill>
                  <a:srgbClr val="00B050"/>
                </a:solidFill>
              </a:rPr>
              <a:t>Process</a:t>
            </a:r>
            <a:endParaRPr lang="en-AU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To manage project scope with pilot projects and building on experience</a:t>
            </a:r>
          </a:p>
          <a:p>
            <a:r>
              <a:rPr lang="en-AU" dirty="0" smtClean="0"/>
              <a:t>To consider timing of the different prototype systems to facilitate integration</a:t>
            </a:r>
          </a:p>
          <a:p>
            <a:r>
              <a:rPr lang="en-AU" dirty="0" smtClean="0"/>
              <a:t>To consider the use of open source alternative software for global application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xmlns="" val="4051984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>Reprogramming the Chinese thin client</a:t>
            </a:r>
            <a:endParaRPr lang="en-AU" dirty="0"/>
          </a:p>
        </p:txBody>
      </p:sp>
      <p:pic>
        <p:nvPicPr>
          <p:cNvPr id="1026" name="Picture 2" descr="E:\DCIM\100OLYMP\P619067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561875"/>
            <a:ext cx="6300191" cy="4725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160728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Sustainability and IT issues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AU" dirty="0"/>
              <a:t>•	</a:t>
            </a:r>
            <a:r>
              <a:rPr lang="en-AU" dirty="0" smtClean="0"/>
              <a:t>How to produce an energy </a:t>
            </a:r>
            <a:r>
              <a:rPr lang="en-AU" dirty="0"/>
              <a:t>audit</a:t>
            </a:r>
          </a:p>
          <a:p>
            <a:pPr marL="0" indent="0">
              <a:buNone/>
            </a:pPr>
            <a:r>
              <a:rPr lang="en-AU" dirty="0"/>
              <a:t>•	</a:t>
            </a:r>
            <a:r>
              <a:rPr lang="en-AU" dirty="0" smtClean="0"/>
              <a:t>Choosing energy </a:t>
            </a:r>
            <a:r>
              <a:rPr lang="en-AU" dirty="0"/>
              <a:t>efficient hardware</a:t>
            </a:r>
          </a:p>
          <a:p>
            <a:pPr marL="0" indent="0">
              <a:buNone/>
            </a:pPr>
            <a:r>
              <a:rPr lang="en-AU" dirty="0"/>
              <a:t>•	</a:t>
            </a:r>
            <a:r>
              <a:rPr lang="en-AU" dirty="0" smtClean="0"/>
              <a:t>Using power </a:t>
            </a:r>
            <a:r>
              <a:rPr lang="en-AU" dirty="0"/>
              <a:t>management software</a:t>
            </a:r>
          </a:p>
          <a:p>
            <a:pPr marL="0" indent="0">
              <a:buNone/>
            </a:pPr>
            <a:r>
              <a:rPr lang="en-AU" dirty="0"/>
              <a:t>•	</a:t>
            </a:r>
            <a:r>
              <a:rPr lang="en-AU" dirty="0" smtClean="0"/>
              <a:t>Selecting energy </a:t>
            </a:r>
            <a:r>
              <a:rPr lang="en-AU" dirty="0"/>
              <a:t>efficient architecture – </a:t>
            </a:r>
            <a:r>
              <a:rPr lang="en-AU" dirty="0" smtClean="0"/>
              <a:t>	with longer </a:t>
            </a:r>
            <a:r>
              <a:rPr lang="en-AU" dirty="0"/>
              <a:t>life </a:t>
            </a:r>
            <a:r>
              <a:rPr lang="en-AU" dirty="0" smtClean="0"/>
              <a:t>cycle</a:t>
            </a:r>
            <a:r>
              <a:rPr lang="en-AU" dirty="0"/>
              <a:t>, better utility</a:t>
            </a:r>
          </a:p>
          <a:p>
            <a:pPr marL="0" indent="0">
              <a:buNone/>
            </a:pPr>
            <a:r>
              <a:rPr lang="en-AU" dirty="0"/>
              <a:t>•	</a:t>
            </a:r>
            <a:r>
              <a:rPr lang="en-AU" dirty="0" smtClean="0"/>
              <a:t>Using renewable energy</a:t>
            </a:r>
          </a:p>
          <a:p>
            <a:pPr marL="0" lvl="0" indent="0">
              <a:buNone/>
            </a:pPr>
            <a:r>
              <a:rPr lang="en-AU" dirty="0">
                <a:solidFill>
                  <a:prstClr val="black"/>
                </a:solidFill>
              </a:rPr>
              <a:t>•	</a:t>
            </a:r>
            <a:r>
              <a:rPr lang="en-AU" dirty="0" smtClean="0"/>
              <a:t>Reducing e-waste</a:t>
            </a:r>
          </a:p>
          <a:p>
            <a:pPr marL="0" lvl="0" indent="0">
              <a:buNone/>
            </a:pPr>
            <a:r>
              <a:rPr lang="en-AU" dirty="0">
                <a:solidFill>
                  <a:prstClr val="black"/>
                </a:solidFill>
              </a:rPr>
              <a:t>•	</a:t>
            </a:r>
            <a:r>
              <a:rPr lang="en-AU" dirty="0" smtClean="0"/>
              <a:t>Pilot projects</a:t>
            </a:r>
            <a:endParaRPr lang="en-AU" dirty="0"/>
          </a:p>
          <a:p>
            <a:pPr marL="0" indent="0">
              <a:buNone/>
            </a:pP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xmlns="" val="378307520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dirty="0" smtClean="0">
                <a:solidFill>
                  <a:srgbClr val="00B050"/>
                </a:solidFill>
              </a:rPr>
              <a:t>Low Powered Computing Projects</a:t>
            </a:r>
            <a:endParaRPr lang="en-AU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457200" y="1556792"/>
            <a:ext cx="4040188" cy="4569371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en-AU" dirty="0" smtClean="0"/>
          </a:p>
          <a:p>
            <a:r>
              <a:rPr lang="en-AU" dirty="0" smtClean="0"/>
              <a:t>Dual core atom processor server</a:t>
            </a:r>
          </a:p>
          <a:p>
            <a:endParaRPr lang="en-AU" dirty="0" smtClean="0"/>
          </a:p>
          <a:p>
            <a:r>
              <a:rPr lang="en-AU" dirty="0" smtClean="0"/>
              <a:t>Solid state hard drives</a:t>
            </a:r>
          </a:p>
          <a:p>
            <a:endParaRPr lang="en-AU" dirty="0" smtClean="0"/>
          </a:p>
          <a:p>
            <a:r>
              <a:rPr lang="en-AU" dirty="0" smtClean="0"/>
              <a:t>Green power supply units</a:t>
            </a:r>
          </a:p>
          <a:p>
            <a:pPr>
              <a:buNone/>
            </a:pPr>
            <a:endParaRPr lang="en-AU" dirty="0" smtClean="0"/>
          </a:p>
          <a:p>
            <a:r>
              <a:rPr lang="en-AU" dirty="0" smtClean="0"/>
              <a:t>Linux  Thin Clients</a:t>
            </a:r>
          </a:p>
          <a:p>
            <a:pPr>
              <a:buNone/>
            </a:pPr>
            <a:endParaRPr lang="en-AU" dirty="0" smtClean="0"/>
          </a:p>
          <a:p>
            <a:r>
              <a:rPr lang="en-AU" dirty="0" smtClean="0"/>
              <a:t>Android Thin Clients</a:t>
            </a:r>
            <a:endParaRPr lang="en-AU" dirty="0"/>
          </a:p>
        </p:txBody>
      </p:sp>
      <p:pic>
        <p:nvPicPr>
          <p:cNvPr id="7" name="Picture 2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76256" y="1340768"/>
            <a:ext cx="2022396" cy="192879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Content Placeholder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724129" y="4005064"/>
            <a:ext cx="2664296" cy="199822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TextBox 8"/>
          <p:cNvSpPr txBox="1"/>
          <p:nvPr/>
        </p:nvSpPr>
        <p:spPr>
          <a:xfrm>
            <a:off x="7236296" y="3429000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Thin Client</a:t>
            </a:r>
            <a:endParaRPr lang="en-AU" dirty="0"/>
          </a:p>
        </p:txBody>
      </p:sp>
      <p:sp>
        <p:nvSpPr>
          <p:cNvPr id="11" name="TextBox 10"/>
          <p:cNvSpPr txBox="1"/>
          <p:nvPr/>
        </p:nvSpPr>
        <p:spPr>
          <a:xfrm>
            <a:off x="6228184" y="6021288"/>
            <a:ext cx="2448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Desktop with Atom Processor </a:t>
            </a:r>
            <a:r>
              <a:rPr lang="en-AU" dirty="0" err="1" smtClean="0"/>
              <a:t>Mainboard</a:t>
            </a:r>
            <a:endParaRPr lang="en-AU" dirty="0"/>
          </a:p>
        </p:txBody>
      </p:sp>
      <p:pic>
        <p:nvPicPr>
          <p:cNvPr id="12" name="Content Placeholder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427984" y="2060848"/>
            <a:ext cx="1800200" cy="12601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3" name="TextBox 12"/>
          <p:cNvSpPr txBox="1"/>
          <p:nvPr/>
        </p:nvSpPr>
        <p:spPr>
          <a:xfrm>
            <a:off x="4644008" y="3501008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Solid State Drive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xmlns="" val="223117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>
                <a:solidFill>
                  <a:srgbClr val="00B050"/>
                </a:solidFill>
              </a:rPr>
              <a:t>Achievements</a:t>
            </a:r>
            <a:endParaRPr lang="en-AU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AU" dirty="0"/>
              <a:t>	3 highly energy efficient servers using a variety of hardware platforms running </a:t>
            </a:r>
            <a:r>
              <a:rPr lang="en-AU" dirty="0" err="1"/>
              <a:t>Edubuntu</a:t>
            </a:r>
            <a:r>
              <a:rPr lang="en-AU" dirty="0"/>
              <a:t> with Thin </a:t>
            </a:r>
            <a:r>
              <a:rPr lang="en-AU" dirty="0" smtClean="0"/>
              <a:t>Clients</a:t>
            </a:r>
          </a:p>
          <a:p>
            <a:r>
              <a:rPr lang="en-AU" dirty="0"/>
              <a:t>	A range of thin client technology some donated and some purchased</a:t>
            </a:r>
          </a:p>
          <a:p>
            <a:r>
              <a:rPr lang="en-AU" dirty="0"/>
              <a:t>	Testing and evaluation of switches and </a:t>
            </a:r>
            <a:r>
              <a:rPr lang="en-AU" dirty="0" smtClean="0"/>
              <a:t>Ethernet </a:t>
            </a:r>
            <a:r>
              <a:rPr lang="en-AU" dirty="0"/>
              <a:t>cables</a:t>
            </a:r>
          </a:p>
          <a:p>
            <a:r>
              <a:rPr lang="en-AU" dirty="0"/>
              <a:t>	Feasibility studies into appropriate technology</a:t>
            </a:r>
          </a:p>
          <a:p>
            <a:r>
              <a:rPr lang="en-AU" dirty="0"/>
              <a:t>	Engagement with industry partners</a:t>
            </a:r>
          </a:p>
          <a:p>
            <a:pPr marL="0" indent="0">
              <a:buNone/>
            </a:pP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xmlns="" val="2463674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>
                <a:solidFill>
                  <a:srgbClr val="00B050"/>
                </a:solidFill>
              </a:rPr>
              <a:t>Achievements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AU" dirty="0"/>
              <a:t>3 highly energy efficient servers using a variety of hardware platforms running </a:t>
            </a:r>
            <a:r>
              <a:rPr lang="en-AU" dirty="0" err="1"/>
              <a:t>Edubuntu</a:t>
            </a:r>
            <a:r>
              <a:rPr lang="en-AU" dirty="0"/>
              <a:t> with Thin Clients</a:t>
            </a:r>
          </a:p>
          <a:p>
            <a:pPr marL="0" indent="0">
              <a:buNone/>
            </a:pPr>
            <a:endParaRPr lang="en-AU" dirty="0" smtClean="0"/>
          </a:p>
        </p:txBody>
      </p:sp>
      <p:pic>
        <p:nvPicPr>
          <p:cNvPr id="4098" name="Picture 2" descr="https://help.ubuntu.com/community/UbuntuLTSP/LTSPWiring?action=AttachFile&amp;do=get&amp;target=ltsp_inet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53417" y="3140968"/>
            <a:ext cx="6247111" cy="3717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655927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Installing the prototype systems</a:t>
            </a:r>
            <a:endParaRPr lang="en-AU" dirty="0"/>
          </a:p>
        </p:txBody>
      </p:sp>
      <p:pic>
        <p:nvPicPr>
          <p:cNvPr id="3074" name="Picture 2" descr="E:\DCIM\100OLYMP\P619068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556792"/>
            <a:ext cx="6732240" cy="50491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544978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>
                <a:solidFill>
                  <a:srgbClr val="00B050"/>
                </a:solidFill>
              </a:rPr>
              <a:t>Achievements</a:t>
            </a:r>
            <a:endParaRPr lang="en-AU" dirty="0">
              <a:solidFill>
                <a:srgbClr val="00B050"/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467544" y="1052736"/>
            <a:ext cx="4040188" cy="639762"/>
          </a:xfrm>
        </p:spPr>
        <p:txBody>
          <a:bodyPr>
            <a:normAutofit fontScale="92500"/>
          </a:bodyPr>
          <a:lstStyle/>
          <a:p>
            <a:r>
              <a:rPr lang="en-AU" dirty="0" smtClean="0"/>
              <a:t>Adapted Thin Client Technology</a:t>
            </a:r>
            <a:endParaRPr lang="en-AU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quarter" idx="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652120" y="1844824"/>
            <a:ext cx="2095500" cy="2790825"/>
          </a:xfrm>
        </p:spPr>
      </p:pic>
      <p:sp>
        <p:nvSpPr>
          <p:cNvPr id="10" name="Content Placeholder 9"/>
          <p:cNvSpPr>
            <a:spLocks noGrp="1"/>
          </p:cNvSpPr>
          <p:nvPr>
            <p:ph sz="half" idx="2"/>
          </p:nvPr>
        </p:nvSpPr>
        <p:spPr>
          <a:xfrm>
            <a:off x="467544" y="1628800"/>
            <a:ext cx="4040188" cy="4941168"/>
          </a:xfrm>
        </p:spPr>
        <p:txBody>
          <a:bodyPr/>
          <a:lstStyle/>
          <a:p>
            <a:pPr marL="0" indent="0">
              <a:buNone/>
            </a:pPr>
            <a:r>
              <a:rPr lang="en-AU" dirty="0" smtClean="0"/>
              <a:t>The Chinese AND1 thin client uses </a:t>
            </a:r>
            <a:r>
              <a:rPr lang="en-AU" dirty="0"/>
              <a:t>Dual core 1GHz Cortex A8 CPU, 512M bytes DDR2 400, 512M bytes </a:t>
            </a:r>
            <a:r>
              <a:rPr lang="en-AU" dirty="0" err="1"/>
              <a:t>Nand</a:t>
            </a:r>
            <a:r>
              <a:rPr lang="en-AU" dirty="0"/>
              <a:t> Flash, embedded Android </a:t>
            </a:r>
            <a:r>
              <a:rPr lang="en-AU" dirty="0" smtClean="0"/>
              <a:t>system – adapted and reprogrammed to work in the context of a sustainable computer  classroom</a:t>
            </a:r>
            <a:endParaRPr lang="en-AU" dirty="0"/>
          </a:p>
          <a:p>
            <a:endParaRPr lang="en-AU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9552" y="4962749"/>
            <a:ext cx="3384376" cy="18952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514495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>
                <a:solidFill>
                  <a:srgbClr val="00B050"/>
                </a:solidFill>
              </a:rPr>
              <a:t>Achievements</a:t>
            </a:r>
            <a:endParaRPr lang="en-AU" dirty="0">
              <a:solidFill>
                <a:srgbClr val="00B050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 smtClean="0"/>
              <a:t>Partners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lvl="0" indent="0">
              <a:buNone/>
            </a:pPr>
            <a:r>
              <a:rPr lang="en-AU" dirty="0">
                <a:solidFill>
                  <a:prstClr val="black"/>
                </a:solidFill>
              </a:rPr>
              <a:t>A range of thin client technology some donated and some purchased</a:t>
            </a:r>
          </a:p>
          <a:p>
            <a:pPr marL="0" lvl="0" indent="0">
              <a:buNone/>
            </a:pPr>
            <a:r>
              <a:rPr lang="en-AU" dirty="0">
                <a:solidFill>
                  <a:prstClr val="black"/>
                </a:solidFill>
              </a:rPr>
              <a:t>Forests NSW - 5 Wyse Clients</a:t>
            </a:r>
          </a:p>
          <a:p>
            <a:pPr marL="0" lvl="0" indent="0">
              <a:buNone/>
            </a:pPr>
            <a:r>
              <a:rPr lang="en-AU" dirty="0" err="1">
                <a:solidFill>
                  <a:prstClr val="black"/>
                </a:solidFill>
              </a:rPr>
              <a:t>Tirrintippin</a:t>
            </a:r>
            <a:r>
              <a:rPr lang="en-AU" dirty="0">
                <a:solidFill>
                  <a:prstClr val="black"/>
                </a:solidFill>
              </a:rPr>
              <a:t> 5 - Wyse Clients</a:t>
            </a:r>
          </a:p>
          <a:p>
            <a:pPr marL="0" lvl="0" indent="0">
              <a:buNone/>
            </a:pPr>
            <a:r>
              <a:rPr lang="en-AU" dirty="0" err="1">
                <a:solidFill>
                  <a:prstClr val="black"/>
                </a:solidFill>
              </a:rPr>
              <a:t>YouWei</a:t>
            </a:r>
            <a:r>
              <a:rPr lang="en-AU" dirty="0">
                <a:solidFill>
                  <a:prstClr val="black"/>
                </a:solidFill>
              </a:rPr>
              <a:t> Technology Co., Ltd (China</a:t>
            </a:r>
            <a:r>
              <a:rPr lang="en-AU" dirty="0" smtClean="0">
                <a:solidFill>
                  <a:prstClr val="black"/>
                </a:solidFill>
              </a:rPr>
              <a:t>) -</a:t>
            </a:r>
            <a:endParaRPr lang="en-AU" dirty="0">
              <a:solidFill>
                <a:prstClr val="black"/>
              </a:solidFill>
            </a:endParaRPr>
          </a:p>
          <a:p>
            <a:pPr marL="0" lvl="0" indent="0">
              <a:buNone/>
            </a:pPr>
            <a:r>
              <a:rPr lang="en-AU" dirty="0">
                <a:solidFill>
                  <a:prstClr val="black"/>
                </a:solidFill>
              </a:rPr>
              <a:t>Various </a:t>
            </a:r>
            <a:r>
              <a:rPr lang="en-AU" dirty="0" smtClean="0">
                <a:solidFill>
                  <a:prstClr val="black"/>
                </a:solidFill>
              </a:rPr>
              <a:t>low powered clients </a:t>
            </a:r>
            <a:r>
              <a:rPr lang="en-AU" dirty="0">
                <a:solidFill>
                  <a:prstClr val="black"/>
                </a:solidFill>
              </a:rPr>
              <a:t>Y220, Y210, Y100, AND1</a:t>
            </a:r>
          </a:p>
          <a:p>
            <a:pPr marL="0" indent="0">
              <a:buNone/>
            </a:pPr>
            <a:endParaRPr lang="en-AU" dirty="0" smtClean="0"/>
          </a:p>
          <a:p>
            <a:endParaRPr lang="en-AU" dirty="0" smtClean="0"/>
          </a:p>
          <a:p>
            <a:endParaRPr lang="en-AU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quarter" idx="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65662" y="2702719"/>
            <a:ext cx="4000500" cy="2895600"/>
          </a:xfrm>
        </p:spPr>
      </p:pic>
    </p:spTree>
    <p:extLst>
      <p:ext uri="{BB962C8B-B14F-4D97-AF65-F5344CB8AC3E}">
        <p14:creationId xmlns:p14="http://schemas.microsoft.com/office/powerpoint/2010/main" xmlns="" val="2076457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>
                <a:solidFill>
                  <a:srgbClr val="00B050"/>
                </a:solidFill>
              </a:rPr>
              <a:t/>
            </a:r>
            <a:br>
              <a:rPr lang="en-AU" dirty="0" smtClean="0">
                <a:solidFill>
                  <a:srgbClr val="00B050"/>
                </a:solidFill>
              </a:rPr>
            </a:br>
            <a:r>
              <a:rPr lang="en-AU" dirty="0">
                <a:solidFill>
                  <a:srgbClr val="00B050"/>
                </a:solidFill>
              </a:rPr>
              <a:t>Achievements</a:t>
            </a:r>
            <a:r>
              <a:rPr lang="en-AU" dirty="0" smtClean="0"/>
              <a:t/>
            </a:r>
            <a:br>
              <a:rPr lang="en-AU" dirty="0" smtClean="0"/>
            </a:b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556792"/>
            <a:ext cx="8229600" cy="136815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AU" sz="2000" dirty="0" smtClean="0"/>
              <a:t>Testing </a:t>
            </a:r>
            <a:r>
              <a:rPr lang="en-AU" sz="2000" dirty="0"/>
              <a:t>and evaluation of switches and </a:t>
            </a:r>
            <a:r>
              <a:rPr lang="en-AU" sz="2000" dirty="0" smtClean="0"/>
              <a:t>cables for the sustainable computer classroom:</a:t>
            </a:r>
          </a:p>
          <a:p>
            <a:pPr marL="0" indent="0">
              <a:buNone/>
            </a:pPr>
            <a:r>
              <a:rPr lang="en-AU" sz="2000" dirty="0" smtClean="0"/>
              <a:t>Developed a 24 Port Gigabit Switch with Cat6 Ethernet solution offering optimum performance for the prototype system architecture</a:t>
            </a:r>
            <a:endParaRPr lang="en-AU" sz="2000" dirty="0"/>
          </a:p>
        </p:txBody>
      </p:sp>
      <p:pic>
        <p:nvPicPr>
          <p:cNvPr id="7170" name="Picture 2" descr="http://img.misco.eu/resources/images/products/106/TPI/TL/TL-SG1024D/TL-SG1024D_11_1600x160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52851" y="3356991"/>
            <a:ext cx="3496184" cy="34961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http://www.grandease.com/uploadfile/20100426/UTP_CAT6_En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58839" y="3687199"/>
            <a:ext cx="5685161" cy="2256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263327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>
                <a:solidFill>
                  <a:srgbClr val="00B050"/>
                </a:solidFill>
              </a:rPr>
              <a:t/>
            </a:r>
            <a:br>
              <a:rPr lang="en-AU" dirty="0" smtClean="0">
                <a:solidFill>
                  <a:srgbClr val="00B050"/>
                </a:solidFill>
              </a:rPr>
            </a:br>
            <a:r>
              <a:rPr lang="en-AU" dirty="0">
                <a:solidFill>
                  <a:srgbClr val="00B050"/>
                </a:solidFill>
              </a:rPr>
              <a:t>Achievements</a:t>
            </a:r>
            <a:r>
              <a:rPr lang="en-AU" dirty="0" smtClean="0"/>
              <a:t/>
            </a:r>
            <a:br>
              <a:rPr lang="en-AU" dirty="0" smtClean="0"/>
            </a:b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560" y="1124744"/>
            <a:ext cx="8229600" cy="108012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AU" dirty="0"/>
              <a:t>Engagement with industry partners</a:t>
            </a:r>
          </a:p>
        </p:txBody>
      </p:sp>
      <p:sp>
        <p:nvSpPr>
          <p:cNvPr id="4" name="Rectangle 3"/>
          <p:cNvSpPr/>
          <p:nvPr/>
        </p:nvSpPr>
        <p:spPr>
          <a:xfrm>
            <a:off x="2123728" y="4149080"/>
            <a:ext cx="4572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AU" sz="2400" b="1" dirty="0"/>
              <a:t>Partners</a:t>
            </a:r>
          </a:p>
          <a:p>
            <a:r>
              <a:rPr lang="en-AU" sz="2400" dirty="0"/>
              <a:t>Schneider-electric</a:t>
            </a:r>
          </a:p>
          <a:p>
            <a:r>
              <a:rPr lang="en-AU" sz="2400" dirty="0"/>
              <a:t>Forests NSW</a:t>
            </a:r>
          </a:p>
          <a:p>
            <a:r>
              <a:rPr lang="en-AU" sz="2400" dirty="0"/>
              <a:t>YW Technology (China)</a:t>
            </a:r>
          </a:p>
          <a:p>
            <a:r>
              <a:rPr lang="en-AU" sz="2400" dirty="0" err="1"/>
              <a:t>Tirrintippin</a:t>
            </a:r>
            <a:endParaRPr lang="en-AU" sz="2400" dirty="0"/>
          </a:p>
        </p:txBody>
      </p:sp>
      <p:sp>
        <p:nvSpPr>
          <p:cNvPr id="9" name="Rectangle 8"/>
          <p:cNvSpPr/>
          <p:nvPr/>
        </p:nvSpPr>
        <p:spPr>
          <a:xfrm>
            <a:off x="1475656" y="2060848"/>
            <a:ext cx="640871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US" sz="2400" kern="50" dirty="0">
                <a:latin typeface="Liberation Serif"/>
                <a:ea typeface="WenQuanYi Micro Hei"/>
                <a:cs typeface="Lohit Hindi"/>
              </a:rPr>
              <a:t>From a global perspective the market for sustainable computer classrooms is enormous; from this perspective opportunities exist to create new futures and partnerships from the principles embodied in the prototype. </a:t>
            </a:r>
            <a:endParaRPr lang="en-AU" sz="2400" kern="50" dirty="0">
              <a:effectLst/>
              <a:latin typeface="Liberation Serif"/>
              <a:ea typeface="WenQuanYi Micro Hei"/>
              <a:cs typeface="Lohit Hindi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88743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>
                <a:solidFill>
                  <a:srgbClr val="00B050"/>
                </a:solidFill>
              </a:rPr>
              <a:t/>
            </a:r>
            <a:br>
              <a:rPr lang="en-AU" dirty="0" smtClean="0">
                <a:solidFill>
                  <a:srgbClr val="00B050"/>
                </a:solidFill>
              </a:rPr>
            </a:br>
            <a:r>
              <a:rPr lang="en-AU" dirty="0" smtClean="0">
                <a:solidFill>
                  <a:srgbClr val="00B050"/>
                </a:solidFill>
              </a:rPr>
              <a:t>Future projects under planning and development include:</a:t>
            </a:r>
            <a:r>
              <a:rPr lang="en-AU" dirty="0" smtClean="0"/>
              <a:t/>
            </a:r>
            <a:br>
              <a:rPr lang="en-AU" dirty="0" smtClean="0"/>
            </a:b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556792"/>
            <a:ext cx="8229600" cy="746307"/>
          </a:xfrm>
        </p:spPr>
        <p:txBody>
          <a:bodyPr/>
          <a:lstStyle/>
          <a:p>
            <a:pPr marL="0" indent="0">
              <a:buNone/>
            </a:pPr>
            <a:r>
              <a:rPr lang="en-AU" dirty="0"/>
              <a:t>Feasibility studies into appropriate technology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71600" y="2292747"/>
            <a:ext cx="7246216" cy="45560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248623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dirty="0" smtClean="0">
                <a:solidFill>
                  <a:srgbClr val="00B050"/>
                </a:solidFill>
              </a:rPr>
              <a:t>Questions?</a:t>
            </a:r>
            <a:endParaRPr lang="en-AU" dirty="0">
              <a:solidFill>
                <a:srgbClr val="00B050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2483768" y="1988840"/>
            <a:ext cx="4040188" cy="3951288"/>
          </a:xfrm>
        </p:spPr>
        <p:txBody>
          <a:bodyPr>
            <a:normAutofit/>
          </a:bodyPr>
          <a:lstStyle/>
          <a:p>
            <a:r>
              <a:rPr lang="en-US" dirty="0" smtClean="0"/>
              <a:t>Opportunities ?</a:t>
            </a:r>
          </a:p>
          <a:p>
            <a:pPr lvl="1"/>
            <a:r>
              <a:rPr lang="en-US" sz="2400" dirty="0" smtClean="0"/>
              <a:t>ICT infrastructure</a:t>
            </a:r>
          </a:p>
          <a:p>
            <a:pPr lvl="1"/>
            <a:r>
              <a:rPr lang="en-US" sz="2400" dirty="0" smtClean="0"/>
              <a:t>Enablers in education, business &amp; administration</a:t>
            </a:r>
          </a:p>
          <a:p>
            <a:pPr lvl="1"/>
            <a:r>
              <a:rPr lang="en-US" sz="2400" dirty="0" smtClean="0"/>
              <a:t>Pilot projects</a:t>
            </a:r>
          </a:p>
          <a:p>
            <a:pPr lvl="1"/>
            <a:r>
              <a:rPr lang="en-US" sz="2400" dirty="0" smtClean="0"/>
              <a:t>Grants &amp; concessions</a:t>
            </a:r>
          </a:p>
          <a:p>
            <a:pPr lvl="1"/>
            <a:r>
              <a:rPr lang="en-US" sz="2400" dirty="0" smtClean="0"/>
              <a:t>Can we help?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xmlns="" val="456373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>
              <a:spcBef>
                <a:spcPct val="20000"/>
              </a:spcBef>
            </a:pPr>
            <a:r>
              <a:rPr lang="en-AU" sz="3200" dirty="0">
                <a:solidFill>
                  <a:prstClr val="black"/>
                </a:solidFill>
                <a:ea typeface="+mn-ea"/>
                <a:cs typeface="+mn-cs"/>
              </a:rPr>
              <a:t>How to produce an energy audit</a:t>
            </a:r>
            <a:br>
              <a:rPr lang="en-AU" sz="3200" dirty="0">
                <a:solidFill>
                  <a:prstClr val="black"/>
                </a:solidFill>
                <a:ea typeface="+mn-ea"/>
                <a:cs typeface="+mn-cs"/>
              </a:rPr>
            </a:br>
            <a:endParaRPr lang="en-AU" dirty="0"/>
          </a:p>
        </p:txBody>
      </p:sp>
      <p:pic>
        <p:nvPicPr>
          <p:cNvPr id="4" name="Content Placeholder 3" descr="productLarge_9554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67000" y="1958181"/>
            <a:ext cx="38100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1339864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spcBef>
                <a:spcPct val="20000"/>
              </a:spcBef>
            </a:pPr>
            <a:r>
              <a:rPr lang="en-AU" sz="3200" dirty="0">
                <a:solidFill>
                  <a:prstClr val="black"/>
                </a:solidFill>
                <a:ea typeface="+mn-ea"/>
                <a:cs typeface="+mn-cs"/>
              </a:rPr>
              <a:t>Choosing energy efficient hardware</a:t>
            </a:r>
          </a:p>
        </p:txBody>
      </p:sp>
      <p:pic>
        <p:nvPicPr>
          <p:cNvPr id="4" name="Content Placeholder 3" descr="http://eg.viatech.com/eg/images/initiatives/empowered/pc3500_mainboard.jpg"/>
          <p:cNvPicPr>
            <a:picLocks noGrp="1"/>
          </p:cNvPicPr>
          <p:nvPr>
            <p:ph idx="1"/>
          </p:nvPr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2428875" y="1991519"/>
            <a:ext cx="4286250" cy="374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3344009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>
              <a:spcBef>
                <a:spcPct val="20000"/>
              </a:spcBef>
            </a:pPr>
            <a:r>
              <a:rPr lang="en-AU" sz="3200" dirty="0">
                <a:solidFill>
                  <a:prstClr val="black"/>
                </a:solidFill>
                <a:ea typeface="+mn-ea"/>
                <a:cs typeface="+mn-cs"/>
              </a:rPr>
              <a:t>Using power management software</a:t>
            </a:r>
            <a:br>
              <a:rPr lang="en-AU" sz="3200" dirty="0">
                <a:solidFill>
                  <a:prstClr val="black"/>
                </a:solidFill>
                <a:ea typeface="+mn-ea"/>
                <a:cs typeface="+mn-cs"/>
              </a:rPr>
            </a:br>
            <a:endParaRPr lang="en-A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99792" y="2204864"/>
            <a:ext cx="3552825" cy="3867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9247897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>
              <a:spcBef>
                <a:spcPct val="20000"/>
              </a:spcBef>
            </a:pPr>
            <a:r>
              <a:rPr lang="en-AU" sz="3200" dirty="0" smtClean="0">
                <a:solidFill>
                  <a:prstClr val="black"/>
                </a:solidFill>
                <a:ea typeface="+mn-ea"/>
                <a:cs typeface="+mn-cs"/>
              </a:rPr>
              <a:t/>
            </a:r>
            <a:br>
              <a:rPr lang="en-AU" sz="3200" dirty="0" smtClean="0">
                <a:solidFill>
                  <a:prstClr val="black"/>
                </a:solidFill>
                <a:ea typeface="+mn-ea"/>
                <a:cs typeface="+mn-cs"/>
              </a:rPr>
            </a:br>
            <a:r>
              <a:rPr lang="en-AU" sz="3200" dirty="0" smtClean="0">
                <a:solidFill>
                  <a:prstClr val="black"/>
                </a:solidFill>
                <a:ea typeface="+mn-ea"/>
                <a:cs typeface="+mn-cs"/>
              </a:rPr>
              <a:t>Selecting </a:t>
            </a:r>
            <a:r>
              <a:rPr lang="en-AU" sz="3200" dirty="0">
                <a:solidFill>
                  <a:prstClr val="black"/>
                </a:solidFill>
                <a:ea typeface="+mn-ea"/>
                <a:cs typeface="+mn-cs"/>
              </a:rPr>
              <a:t>energy efficient architecture – </a:t>
            </a:r>
            <a:r>
              <a:rPr lang="en-AU" sz="3200" dirty="0" smtClean="0">
                <a:solidFill>
                  <a:prstClr val="black"/>
                </a:solidFill>
                <a:ea typeface="+mn-ea"/>
                <a:cs typeface="+mn-cs"/>
              </a:rPr>
              <a:t>with </a:t>
            </a:r>
            <a:r>
              <a:rPr lang="en-AU" sz="3200" dirty="0">
                <a:solidFill>
                  <a:prstClr val="black"/>
                </a:solidFill>
                <a:ea typeface="+mn-ea"/>
                <a:cs typeface="+mn-cs"/>
              </a:rPr>
              <a:t>longer life cycle, better utility</a:t>
            </a:r>
            <a:br>
              <a:rPr lang="en-AU" sz="3200" dirty="0">
                <a:solidFill>
                  <a:prstClr val="black"/>
                </a:solidFill>
                <a:ea typeface="+mn-ea"/>
                <a:cs typeface="+mn-cs"/>
              </a:rPr>
            </a:br>
            <a:endParaRPr lang="en-A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64824" y="1700808"/>
            <a:ext cx="4763457" cy="44644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41343680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>
              <a:spcBef>
                <a:spcPct val="20000"/>
              </a:spcBef>
            </a:pPr>
            <a:r>
              <a:rPr lang="en-AU" sz="3200" dirty="0" smtClean="0">
                <a:solidFill>
                  <a:prstClr val="black"/>
                </a:solidFill>
                <a:ea typeface="+mn-ea"/>
                <a:cs typeface="+mn-cs"/>
              </a:rPr>
              <a:t/>
            </a:r>
            <a:br>
              <a:rPr lang="en-AU" sz="3200" dirty="0" smtClean="0">
                <a:solidFill>
                  <a:prstClr val="black"/>
                </a:solidFill>
                <a:ea typeface="+mn-ea"/>
                <a:cs typeface="+mn-cs"/>
              </a:rPr>
            </a:br>
            <a:r>
              <a:rPr lang="en-AU" sz="3200" dirty="0" smtClean="0">
                <a:solidFill>
                  <a:prstClr val="black"/>
                </a:solidFill>
                <a:ea typeface="+mn-ea"/>
                <a:cs typeface="+mn-cs"/>
              </a:rPr>
              <a:t>Using </a:t>
            </a:r>
            <a:r>
              <a:rPr lang="en-AU" sz="3200" dirty="0">
                <a:solidFill>
                  <a:prstClr val="black"/>
                </a:solidFill>
                <a:ea typeface="+mn-ea"/>
                <a:cs typeface="+mn-cs"/>
              </a:rPr>
              <a:t>renewable energy</a:t>
            </a:r>
            <a:br>
              <a:rPr lang="en-AU" sz="3200" dirty="0">
                <a:solidFill>
                  <a:prstClr val="black"/>
                </a:solidFill>
                <a:ea typeface="+mn-ea"/>
                <a:cs typeface="+mn-cs"/>
              </a:rPr>
            </a:br>
            <a:endParaRPr lang="en-A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412776"/>
            <a:ext cx="6269902" cy="47525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8100619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>
              <a:spcBef>
                <a:spcPct val="20000"/>
              </a:spcBef>
            </a:pPr>
            <a:r>
              <a:rPr lang="en-AU" sz="3200" dirty="0">
                <a:solidFill>
                  <a:prstClr val="black"/>
                </a:solidFill>
                <a:ea typeface="+mn-ea"/>
                <a:cs typeface="+mn-cs"/>
              </a:rPr>
              <a:t>Reducing e-waste</a:t>
            </a:r>
            <a:br>
              <a:rPr lang="en-AU" sz="3200" dirty="0">
                <a:solidFill>
                  <a:prstClr val="black"/>
                </a:solidFill>
                <a:ea typeface="+mn-ea"/>
                <a:cs typeface="+mn-cs"/>
              </a:rPr>
            </a:b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725145"/>
            <a:ext cx="8229600" cy="2132856"/>
          </a:xfrm>
        </p:spPr>
        <p:txBody>
          <a:bodyPr/>
          <a:lstStyle/>
          <a:p>
            <a:pPr marL="0" indent="0">
              <a:buNone/>
            </a:pPr>
            <a:r>
              <a:rPr lang="en-AU" dirty="0" smtClean="0"/>
              <a:t>… solutions </a:t>
            </a:r>
            <a:r>
              <a:rPr lang="en-AU" dirty="0"/>
              <a:t>that are enabled by ICT for improving the sustainability in other processes, leveraging innovation and transparency and improving the efficiency of many </a:t>
            </a:r>
            <a:r>
              <a:rPr lang="en-AU" dirty="0" smtClean="0"/>
              <a:t>sectors</a:t>
            </a:r>
            <a:r>
              <a:rPr lang="en-AU" dirty="0"/>
              <a:t>.</a:t>
            </a:r>
          </a:p>
          <a:p>
            <a:pPr marL="0" indent="0">
              <a:buNone/>
            </a:pPr>
            <a:endParaRPr lang="en-AU" dirty="0"/>
          </a:p>
          <a:p>
            <a:pPr marL="0" indent="0">
              <a:buNone/>
            </a:pPr>
            <a:endParaRPr lang="en-A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35695" y="1268760"/>
            <a:ext cx="5267325" cy="3152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0412064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>
              <a:spcBef>
                <a:spcPct val="20000"/>
              </a:spcBef>
            </a:pPr>
            <a:r>
              <a:rPr lang="en-AU" sz="3200" dirty="0">
                <a:solidFill>
                  <a:prstClr val="black"/>
                </a:solidFill>
                <a:ea typeface="+mn-ea"/>
                <a:cs typeface="+mn-cs"/>
              </a:rPr>
              <a:t>Pilot </a:t>
            </a:r>
            <a:r>
              <a:rPr lang="en-AU" sz="3200" dirty="0" smtClean="0">
                <a:solidFill>
                  <a:prstClr val="black"/>
                </a:solidFill>
                <a:ea typeface="+mn-ea"/>
                <a:cs typeface="+mn-cs"/>
              </a:rPr>
              <a:t>project</a:t>
            </a:r>
            <a:r>
              <a:rPr lang="en-AU" sz="3200" dirty="0">
                <a:solidFill>
                  <a:prstClr val="black"/>
                </a:solidFill>
                <a:ea typeface="+mn-ea"/>
                <a:cs typeface="+mn-cs"/>
              </a:rPr>
              <a:t/>
            </a:r>
            <a:br>
              <a:rPr lang="en-AU" sz="3200" dirty="0">
                <a:solidFill>
                  <a:prstClr val="black"/>
                </a:solidFill>
                <a:ea typeface="+mn-ea"/>
                <a:cs typeface="+mn-cs"/>
              </a:rPr>
            </a:b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sz="6500" kern="50" dirty="0">
                <a:solidFill>
                  <a:prstClr val="black"/>
                </a:solidFill>
                <a:latin typeface="Liberation Serif"/>
                <a:ea typeface="WenQuanYi Micro Hei"/>
                <a:cs typeface="Lohit Hindi"/>
              </a:rPr>
              <a:t>Digital Drover</a:t>
            </a:r>
            <a:r>
              <a:rPr lang="en-AU" sz="4000" kern="50" dirty="0">
                <a:solidFill>
                  <a:prstClr val="black"/>
                </a:solidFill>
                <a:latin typeface="Liberation Serif"/>
                <a:ea typeface="WenQuanYi Micro Hei"/>
                <a:cs typeface="Lohit Hindi"/>
              </a:rPr>
              <a:t/>
            </a:r>
            <a:br>
              <a:rPr lang="en-AU" sz="4000" kern="50" dirty="0">
                <a:solidFill>
                  <a:prstClr val="black"/>
                </a:solidFill>
                <a:latin typeface="Liberation Serif"/>
                <a:ea typeface="WenQuanYi Micro Hei"/>
                <a:cs typeface="Lohit Hindi"/>
              </a:rPr>
            </a:br>
            <a:r>
              <a:rPr lang="en-US" sz="4000" b="1" kern="50" dirty="0">
                <a:solidFill>
                  <a:prstClr val="black"/>
                </a:solidFill>
                <a:latin typeface="Liberation Serif"/>
                <a:ea typeface="WenQuanYi Micro Hei"/>
                <a:cs typeface="Lohit Hindi"/>
              </a:rPr>
              <a:t>for a digital landscape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xmlns="" val="1453411535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DATA" val="&lt;database version=&quot;7.0&quot;&gt;&lt;object type=&quot;1&quot; unique_id=&quot;10001&quot;&gt;&lt;object type=&quot;8&quot; unique_id=&quot;10002&quot;&gt;&lt;/object&gt;&lt;object type=&quot;2&quot; unique_id=&quot;10003&quot;&gt;&lt;object type=&quot;3&quot; unique_id=&quot;10005&quot;&gt;&lt;property id=&quot;20148&quot; value=&quot;5&quot;/&gt;&lt;property id=&quot;20300&quot; value=&quot;Slide 9 - &amp;quot;Digital Drover&amp;#x0D;&amp;#x0A;for a digital landscape&amp;#x0D;&amp;#x0A;&amp;quot;&quot;/&gt;&lt;property id=&quot;20307&quot; value=&quot;256&quot;/&gt;&lt;/object&gt;&lt;object type=&quot;3&quot; unique_id=&quot;10006&quot;&gt;&lt;property id=&quot;20148&quot; value=&quot;5&quot;/&gt;&lt;property id=&quot;20300&quot; value=&quot;Slide 10 - &amp;quot;Sustainability challenge &amp;quot;&quot;/&gt;&lt;property id=&quot;20307&quot; value=&quot;258&quot;/&gt;&lt;/object&gt;&lt;object type=&quot;3&quot; unique_id=&quot;10007&quot;&gt;&lt;property id=&quot;20148&quot; value=&quot;5&quot;/&gt;&lt;property id=&quot;20300&quot; value=&quot;Slide 16 - &amp;quot;Low Powered Computing Projects&amp;quot;&quot;/&gt;&lt;property id=&quot;20307&quot; value=&quot;259&quot;/&gt;&lt;/object&gt;&lt;object type=&quot;3&quot; unique_id=&quot;10008&quot;&gt;&lt;property id=&quot;20148&quot; value=&quot;5&quot;/&gt;&lt;property id=&quot;20300&quot; value=&quot;Slide 17 - &amp;quot;Achievements&amp;quot;&quot;/&gt;&lt;property id=&quot;20307&quot; value=&quot;260&quot;/&gt;&lt;/object&gt;&lt;object type=&quot;3&quot; unique_id=&quot;10011&quot;&gt;&lt;property id=&quot;20148&quot; value=&quot;5&quot;/&gt;&lt;property id=&quot;20300&quot; value=&quot;Slide 22 - &amp;quot;&amp;#x0D;&amp;#x0A;Achievements&amp;#x0D;&amp;#x0A;&amp;quot;&quot;/&gt;&lt;property id=&quot;20307&quot; value=&quot;263&quot;/&gt;&lt;/object&gt;&lt;object type=&quot;3&quot; unique_id=&quot;10012&quot;&gt;&lt;property id=&quot;20148&quot; value=&quot;5&quot;/&gt;&lt;property id=&quot;20300&quot; value=&quot;Slide 27 - &amp;quot;The Benefits&amp;quot;&quot;/&gt;&lt;property id=&quot;20307&quot; value=&quot;264&quot;/&gt;&lt;/object&gt;&lt;object type=&quot;3&quot; unique_id=&quot;10112&quot;&gt;&lt;property id=&quot;20148&quot; value=&quot;5&quot;/&gt;&lt;property id=&quot;20300&quot; value=&quot;Slide 11 - &amp;quot;Process&amp;quot;&quot;/&gt;&lt;property id=&quot;20307&quot; value=&quot;265&quot;/&gt;&lt;/object&gt;&lt;object type=&quot;3&quot; unique_id=&quot;10209&quot;&gt;&lt;property id=&quot;20148&quot; value=&quot;5&quot;/&gt;&lt;property id=&quot;20300&quot; value=&quot;Slide 28 - &amp;quot;Acknowledgements&amp;quot;&quot;/&gt;&lt;property id=&quot;20307&quot; value=&quot;269&quot;/&gt;&lt;/object&gt;&lt;object type=&quot;3&quot; unique_id=&quot;10210&quot;&gt;&lt;property id=&quot;20148&quot; value=&quot;5&quot;/&gt;&lt;property id=&quot;20300&quot; value=&quot;Slide 18 - &amp;quot;Achievements&amp;quot;&quot;/&gt;&lt;property id=&quot;20307&quot; value=&quot;266&quot;/&gt;&lt;/object&gt;&lt;object type=&quot;3&quot; unique_id=&quot;10212&quot;&gt;&lt;property id=&quot;20148&quot; value=&quot;5&quot;/&gt;&lt;property id=&quot;20300&quot; value=&quot;Slide 20 - &amp;quot;Achievements&amp;quot;&quot;/&gt;&lt;property id=&quot;20307&quot; value=&quot;267&quot;/&gt;&lt;/object&gt;&lt;object type=&quot;3&quot; unique_id=&quot;10214&quot;&gt;&lt;property id=&quot;20148&quot; value=&quot;5&quot;/&gt;&lt;property id=&quot;20300&quot; value=&quot;Slide 21 - &amp;quot;Achievements&amp;quot;&quot;/&gt;&lt;property id=&quot;20307&quot; value=&quot;268&quot;/&gt;&lt;/object&gt;&lt;object type=&quot;3&quot; unique_id=&quot;10362&quot;&gt;&lt;property id=&quot;20148&quot; value=&quot;5&quot;/&gt;&lt;property id=&quot;20300&quot; value=&quot;Slide 23 - &amp;quot;&amp;#x0D;&amp;#x0A;Achievements&amp;#x0D;&amp;#x0A;&amp;quot;&quot;/&gt;&lt;property id=&quot;20307&quot; value=&quot;274&quot;/&gt;&lt;/object&gt;&lt;object type=&quot;3&quot; unique_id=&quot;10363&quot;&gt;&lt;property id=&quot;20148&quot; value=&quot;5&quot;/&gt;&lt;property id=&quot;20300&quot; value=&quot;Slide 24 - &amp;quot;&amp;#x0D;&amp;#x0A;Future projects under planning and development include:&amp;#x0D;&amp;#x0A;&amp;quot;&quot;/&gt;&lt;property id=&quot;20307&quot; value=&quot;273&quot;/&gt;&lt;/object&gt;&lt;object type=&quot;3&quot; unique_id=&quot;10421&quot;&gt;&lt;property id=&quot;20148&quot; value=&quot;5&quot;/&gt;&lt;property id=&quot;20300&quot; value=&quot;Slide 14 - &amp;quot;Process&amp;quot;&quot;/&gt;&lt;property id=&quot;20307&quot; value=&quot;275&quot;/&gt;&lt;/object&gt;&lt;object type=&quot;3&quot; unique_id=&quot;10462&quot;&gt;&lt;property id=&quot;20148&quot; value=&quot;5&quot;/&gt;&lt;property id=&quot;20300&quot; value=&quot;Slide 25 - &amp;quot;The Benefits&amp;quot;&quot;/&gt;&lt;property id=&quot;20307&quot; value=&quot;276&quot;/&gt;&lt;/object&gt;&lt;object type=&quot;3&quot; unique_id=&quot;10463&quot;&gt;&lt;property id=&quot;20148&quot; value=&quot;5&quot;/&gt;&lt;property id=&quot;20300&quot; value=&quot;Slide 26 - &amp;quot;The Benefits&amp;quot;&quot;/&gt;&lt;property id=&quot;20307&quot; value=&quot;277&quot;/&gt;&lt;/object&gt;&lt;object type=&quot;3&quot; unique_id=&quot;10618&quot;&gt;&lt;property id=&quot;20148&quot; value=&quot;5&quot;/&gt;&lt;property id=&quot;20300&quot; value=&quot;Slide 1 - &amp;quot;Sustainability and IT issues&amp;quot;&quot;/&gt;&lt;property id=&quot;20307&quot; value=&quot;284&quot;/&gt;&lt;/object&gt;&lt;object type=&quot;3&quot; unique_id=&quot;10619&quot;&gt;&lt;property id=&quot;20148&quot; value=&quot;5&quot;/&gt;&lt;property id=&quot;20300&quot; value=&quot;Slide 2 - &amp;quot;How to produce an energy audit&amp;#x0D;&amp;#x0A;&amp;quot;&quot;/&gt;&lt;property id=&quot;20307&quot; value=&quot;285&quot;/&gt;&lt;/object&gt;&lt;object type=&quot;3&quot; unique_id=&quot;10620&quot;&gt;&lt;property id=&quot;20148&quot; value=&quot;5&quot;/&gt;&lt;property id=&quot;20300&quot; value=&quot;Slide 3 - &amp;quot;Choosing energy efficient hardware&amp;quot;&quot;/&gt;&lt;property id=&quot;20307&quot; value=&quot;286&quot;/&gt;&lt;/object&gt;&lt;object type=&quot;3&quot; unique_id=&quot;10621&quot;&gt;&lt;property id=&quot;20148&quot; value=&quot;5&quot;/&gt;&lt;property id=&quot;20300&quot; value=&quot;Slide 4 - &amp;quot;Using power management software&amp;#x0D;&amp;#x0A;&amp;quot;&quot;/&gt;&lt;property id=&quot;20307&quot; value=&quot;287&quot;/&gt;&lt;/object&gt;&lt;object type=&quot;3&quot; unique_id=&quot;10622&quot;&gt;&lt;property id=&quot;20148&quot; value=&quot;5&quot;/&gt;&lt;property id=&quot;20300&quot; value=&quot;Slide 5 - &amp;quot;&amp;#x0D;&amp;#x0A;Selecting energy efficient architecture – with longer life cycle, better utility&amp;#x0D;&amp;#x0A;&amp;quot;&quot;/&gt;&lt;property id=&quot;20307&quot; value=&quot;288&quot;/&gt;&lt;/object&gt;&lt;object type=&quot;3&quot; unique_id=&quot;10623&quot;&gt;&lt;property id=&quot;20148&quot; value=&quot;5&quot;/&gt;&lt;property id=&quot;20300&quot; value=&quot;Slide 6 - &amp;quot;&amp;#x0D;&amp;#x0A;Using renewable energy&amp;#x0D;&amp;#x0A;&amp;quot;&quot;/&gt;&lt;property id=&quot;20307&quot; value=&quot;289&quot;/&gt;&lt;/object&gt;&lt;object type=&quot;3&quot; unique_id=&quot;10624&quot;&gt;&lt;property id=&quot;20148&quot; value=&quot;5&quot;/&gt;&lt;property id=&quot;20300&quot; value=&quot;Slide 7 - &amp;quot;Reducing e-waste&amp;#x0D;&amp;#x0A;&amp;quot;&quot;/&gt;&lt;property id=&quot;20307&quot; value=&quot;290&quot;/&gt;&lt;/object&gt;&lt;object type=&quot;3&quot; unique_id=&quot;10625&quot;&gt;&lt;property id=&quot;20148&quot; value=&quot;5&quot;/&gt;&lt;property id=&quot;20300&quot; value=&quot;Slide 12 - &amp;quot;Process&amp;quot;&quot;/&gt;&lt;property id=&quot;20307&quot; value=&quot;283&quot;/&gt;&lt;/object&gt;&lt;object type=&quot;3&quot; unique_id=&quot;10626&quot;&gt;&lt;property id=&quot;20148&quot; value=&quot;5&quot;/&gt;&lt;property id=&quot;20300&quot; value=&quot;Slide 13 - &amp;quot;Mobile Demonstration Systems Team &amp;quot;&quot;/&gt;&lt;property id=&quot;20307&quot; value=&quot;278&quot;/&gt;&lt;/object&gt;&lt;object type=&quot;3&quot; unique_id=&quot;10627&quot;&gt;&lt;property id=&quot;20148&quot; value=&quot;5&quot;/&gt;&lt;property id=&quot;20300&quot; value=&quot;Slide 15 - &amp;quot;Reprogramming the Chinese thin client&amp;quot;&quot;/&gt;&lt;property id=&quot;20307&quot; value=&quot;279&quot;/&gt;&lt;/object&gt;&lt;object type=&quot;3&quot; unique_id=&quot;10628&quot;&gt;&lt;property id=&quot;20148&quot; value=&quot;5&quot;/&gt;&lt;property id=&quot;20300&quot; value=&quot;Slide 19 - &amp;quot;Installing the prototype systems&amp;quot;&quot;/&gt;&lt;property id=&quot;20307&quot; value=&quot;280&quot;/&gt;&lt;/object&gt;&lt;object type=&quot;3&quot; unique_id=&quot;10629&quot;&gt;&lt;property id=&quot;20148&quot; value=&quot;5&quot;/&gt;&lt;property id=&quot;20300&quot; value=&quot;Slide 29 - &amp;quot;Acknowledgements&amp;quot;&quot;/&gt;&lt;property id=&quot;20307&quot; value=&quot;281&quot;/&gt;&lt;/object&gt;&lt;object type=&quot;3&quot; unique_id=&quot;10630&quot;&gt;&lt;property id=&quot;20148&quot; value=&quot;5&quot;/&gt;&lt;property id=&quot;20300&quot; value=&quot;Slide 30 - &amp;quot;Acknowledgements&amp;quot;&quot;/&gt;&lt;property id=&quot;20307&quot; value=&quot;282&quot;/&gt;&lt;/object&gt;&lt;object type=&quot;3&quot; unique_id=&quot;10987&quot;&gt;&lt;property id=&quot;20148&quot; value=&quot;5&quot;/&gt;&lt;property id=&quot;20300&quot; value=&quot;Slide 8 - &amp;quot;Pilot project&amp;#x0D;&amp;#x0A;&amp;quot;&quot;/&gt;&lt;property id=&quot;20307&quot; value=&quot;291&quot;/&gt;&lt;/object&gt;&lt;/object&gt;&lt;/object&gt;&lt;/database&gt;"/>
  <p:tag name="SECTOMILLISECCONVERTED" val="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733</TotalTime>
  <Words>518</Words>
  <Application>Microsoft Office PowerPoint</Application>
  <PresentationFormat>On-screen Show (4:3)</PresentationFormat>
  <Paragraphs>111</Paragraphs>
  <Slides>29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0" baseType="lpstr">
      <vt:lpstr>Office Theme</vt:lpstr>
      <vt:lpstr>ICTSUS6233A Integrate sustainability in ICT planning and design projects</vt:lpstr>
      <vt:lpstr>Sustainability and IT issues</vt:lpstr>
      <vt:lpstr>How to produce an energy audit </vt:lpstr>
      <vt:lpstr>Choosing energy efficient hardware</vt:lpstr>
      <vt:lpstr>Using power management software </vt:lpstr>
      <vt:lpstr> Selecting energy efficient architecture – with longer life cycle, better utility </vt:lpstr>
      <vt:lpstr> Using renewable energy </vt:lpstr>
      <vt:lpstr>Reducing e-waste </vt:lpstr>
      <vt:lpstr>Pilot project </vt:lpstr>
      <vt:lpstr>Digital Drover for a digital landscape </vt:lpstr>
      <vt:lpstr>Sustainability challenge </vt:lpstr>
      <vt:lpstr>Sustainability and IT issues</vt:lpstr>
      <vt:lpstr>Process</vt:lpstr>
      <vt:lpstr>Australia is more vulnerable to climate change than most other OECD nations…</vt:lpstr>
      <vt:lpstr>...and our emissions are projected to rise </vt:lpstr>
      <vt:lpstr>Process</vt:lpstr>
      <vt:lpstr>Mobile Demonstration Systems Team </vt:lpstr>
      <vt:lpstr>Process</vt:lpstr>
      <vt:lpstr>Reprogramming the Chinese thin client</vt:lpstr>
      <vt:lpstr>Low Powered Computing Projects</vt:lpstr>
      <vt:lpstr>Achievements</vt:lpstr>
      <vt:lpstr>Achievements</vt:lpstr>
      <vt:lpstr>Installing the prototype systems</vt:lpstr>
      <vt:lpstr>Achievements</vt:lpstr>
      <vt:lpstr>Achievements</vt:lpstr>
      <vt:lpstr> Achievements </vt:lpstr>
      <vt:lpstr> Achievements </vt:lpstr>
      <vt:lpstr> Future projects under planning and development include: </vt:lpstr>
      <vt:lpstr>Questions?</vt:lpstr>
    </vt:vector>
  </TitlesOfParts>
  <Company>NSW, Department of Education and Training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me</dc:creator>
  <cp:lastModifiedBy>Stan</cp:lastModifiedBy>
  <cp:revision>65</cp:revision>
  <dcterms:created xsi:type="dcterms:W3CDTF">2011-06-01T06:33:00Z</dcterms:created>
  <dcterms:modified xsi:type="dcterms:W3CDTF">2012-07-27T22:21:04Z</dcterms:modified>
</cp:coreProperties>
</file>